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-296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5EDE-DA95-48AC-987B-9EBEAA8AE7E9}" type="datetimeFigureOut">
              <a:rPr lang="zh-CN" altLang="en-US" smtClean="0"/>
              <a:t>2018-10-24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1D64-0498-43E4-A683-C86B69051A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5880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5EDE-DA95-48AC-987B-9EBEAA8AE7E9}" type="datetimeFigureOut">
              <a:rPr lang="zh-CN" altLang="en-US" smtClean="0"/>
              <a:t>2018-10-24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1D64-0498-43E4-A683-C86B69051A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3737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5EDE-DA95-48AC-987B-9EBEAA8AE7E9}" type="datetimeFigureOut">
              <a:rPr lang="zh-CN" altLang="en-US" smtClean="0"/>
              <a:t>2018-10-24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1D64-0498-43E4-A683-C86B69051A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3946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5EDE-DA95-48AC-987B-9EBEAA8AE7E9}" type="datetimeFigureOut">
              <a:rPr lang="zh-CN" altLang="en-US" smtClean="0"/>
              <a:t>2018-10-24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1D64-0498-43E4-A683-C86B69051A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9446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5EDE-DA95-48AC-987B-9EBEAA8AE7E9}" type="datetimeFigureOut">
              <a:rPr lang="zh-CN" altLang="en-US" smtClean="0"/>
              <a:t>2018-10-24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1D64-0498-43E4-A683-C86B69051A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0252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5EDE-DA95-48AC-987B-9EBEAA8AE7E9}" type="datetimeFigureOut">
              <a:rPr lang="zh-CN" altLang="en-US" smtClean="0"/>
              <a:t>2018-10-24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1D64-0498-43E4-A683-C86B69051A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918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5EDE-DA95-48AC-987B-9EBEAA8AE7E9}" type="datetimeFigureOut">
              <a:rPr lang="zh-CN" altLang="en-US" smtClean="0"/>
              <a:t>2018-10-24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1D64-0498-43E4-A683-C86B69051A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1566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5EDE-DA95-48AC-987B-9EBEAA8AE7E9}" type="datetimeFigureOut">
              <a:rPr lang="zh-CN" altLang="en-US" smtClean="0"/>
              <a:t>2018-10-24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1D64-0498-43E4-A683-C86B69051A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7348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5EDE-DA95-48AC-987B-9EBEAA8AE7E9}" type="datetimeFigureOut">
              <a:rPr lang="zh-CN" altLang="en-US" smtClean="0"/>
              <a:t>2018-10-24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1D64-0498-43E4-A683-C86B69051A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1542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5EDE-DA95-48AC-987B-9EBEAA8AE7E9}" type="datetimeFigureOut">
              <a:rPr lang="zh-CN" altLang="en-US" smtClean="0"/>
              <a:t>2018-10-24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1D64-0498-43E4-A683-C86B69051A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6668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5EDE-DA95-48AC-987B-9EBEAA8AE7E9}" type="datetimeFigureOut">
              <a:rPr lang="zh-CN" altLang="en-US" smtClean="0"/>
              <a:t>2018-10-24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A1D64-0498-43E4-A683-C86B69051A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0564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F5EDE-DA95-48AC-987B-9EBEAA8AE7E9}" type="datetimeFigureOut">
              <a:rPr lang="zh-CN" altLang="en-US" smtClean="0"/>
              <a:t>2018-10-24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A1D64-0498-43E4-A683-C86B69051A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228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 smtClean="0"/>
              <a:t>Initial Thoughts on GAC Operating Principles Evolution </a:t>
            </a:r>
            <a:endParaRPr lang="zh-CN" altLang="en-US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443760"/>
          </a:xfrm>
        </p:spPr>
        <p:txBody>
          <a:bodyPr>
            <a:normAutofit/>
          </a:bodyPr>
          <a:lstStyle/>
          <a:p>
            <a:endParaRPr lang="en-US" altLang="zh-CN" dirty="0"/>
          </a:p>
          <a:p>
            <a:r>
              <a:rPr lang="en-US" altLang="zh-CN" dirty="0" err="1" smtClean="0"/>
              <a:t>Guo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Feng</a:t>
            </a:r>
            <a:r>
              <a:rPr lang="en-US" altLang="zh-CN" dirty="0"/>
              <a:t>, </a:t>
            </a:r>
            <a:r>
              <a:rPr lang="en-US" altLang="zh-CN" dirty="0" err="1"/>
              <a:t>Pär</a:t>
            </a:r>
            <a:r>
              <a:rPr lang="en-US" altLang="zh-CN" dirty="0"/>
              <a:t> </a:t>
            </a:r>
            <a:r>
              <a:rPr lang="en-US" altLang="zh-CN" dirty="0" err="1" smtClean="0"/>
              <a:t>Brumark</a:t>
            </a:r>
            <a:endParaRPr lang="en-US" altLang="zh-CN" dirty="0" smtClean="0"/>
          </a:p>
          <a:p>
            <a:r>
              <a:rPr lang="en-US" altLang="zh-CN" dirty="0" smtClean="0"/>
              <a:t>Support Staff: Robert </a:t>
            </a:r>
            <a:r>
              <a:rPr lang="en-US" altLang="zh-CN" dirty="0" err="1" smtClean="0"/>
              <a:t>Hoggarth</a:t>
            </a:r>
            <a:endParaRPr lang="en-US" altLang="zh-CN" dirty="0" smtClean="0"/>
          </a:p>
          <a:p>
            <a:r>
              <a:rPr lang="en-US" altLang="zh-CN" dirty="0" smtClean="0"/>
              <a:t>Barcelona, Spain</a:t>
            </a:r>
          </a:p>
          <a:p>
            <a:r>
              <a:rPr lang="en-US" altLang="zh-CN" dirty="0" smtClean="0"/>
              <a:t>24 October 2018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5879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286922" y="1569012"/>
            <a:ext cx="937390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Thanks for your attention!</a:t>
            </a:r>
          </a:p>
          <a:p>
            <a:pPr algn="ctr"/>
            <a:endParaRPr lang="en-US" altLang="zh-CN" sz="6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altLang="zh-CN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Questions and Comments please</a:t>
            </a:r>
          </a:p>
          <a:p>
            <a:pPr algn="ctr"/>
            <a:endParaRPr lang="zh-CN" altLang="en-US" sz="6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36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I. Purpose of the Working Group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zh-CN" dirty="0" smtClean="0">
                <a:latin typeface="Calibri" panose="020F0502020204030204" pitchFamily="34" charset="0"/>
                <a:ea typeface="仿宋" panose="02010609060101010101" pitchFamily="49" charset="-122"/>
                <a:cs typeface="Calibri" panose="020F0502020204030204" pitchFamily="34" charset="0"/>
              </a:rPr>
              <a:t>Study, </a:t>
            </a:r>
            <a:r>
              <a:rPr lang="en-US" altLang="zh-CN" dirty="0">
                <a:latin typeface="Calibri" panose="020F0502020204030204" pitchFamily="34" charset="0"/>
                <a:ea typeface="仿宋" panose="02010609060101010101" pitchFamily="49" charset="-122"/>
                <a:cs typeface="Calibri" panose="020F0502020204030204" pitchFamily="34" charset="0"/>
              </a:rPr>
              <a:t>develop and make recommendations to the GAC </a:t>
            </a:r>
            <a:r>
              <a:rPr lang="en-US" altLang="zh-CN" dirty="0" smtClean="0">
                <a:latin typeface="Calibri" panose="020F0502020204030204" pitchFamily="34" charset="0"/>
                <a:ea typeface="仿宋" panose="02010609060101010101" pitchFamily="49" charset="-122"/>
                <a:cs typeface="Calibri" panose="020F0502020204030204" pitchFamily="34" charset="0"/>
              </a:rPr>
              <a:t>for </a:t>
            </a:r>
            <a:r>
              <a:rPr lang="en-US" altLang="zh-CN" dirty="0">
                <a:latin typeface="Calibri" panose="020F0502020204030204" pitchFamily="34" charset="0"/>
                <a:ea typeface="仿宋" panose="02010609060101010101" pitchFamily="49" charset="-122"/>
                <a:cs typeface="Calibri" panose="020F0502020204030204" pitchFamily="34" charset="0"/>
              </a:rPr>
              <a:t>changes to the current GAC </a:t>
            </a:r>
            <a:r>
              <a:rPr lang="en-US" altLang="zh-CN" dirty="0" smtClean="0">
                <a:latin typeface="Calibri" panose="020F0502020204030204" pitchFamily="34" charset="0"/>
                <a:ea typeface="仿宋" panose="02010609060101010101" pitchFamily="49" charset="-122"/>
                <a:cs typeface="Calibri" panose="020F0502020204030204" pitchFamily="34" charset="0"/>
              </a:rPr>
              <a:t>OP;</a:t>
            </a:r>
          </a:p>
          <a:p>
            <a:pPr algn="just"/>
            <a:r>
              <a:rPr lang="en-US" altLang="zh-CN" dirty="0" smtClean="0">
                <a:latin typeface="Calibri" panose="020F0502020204030204" pitchFamily="34" charset="0"/>
                <a:ea typeface="仿宋" panose="02010609060101010101" pitchFamily="49" charset="-122"/>
                <a:cs typeface="Calibri" panose="020F0502020204030204" pitchFamily="34" charset="0"/>
              </a:rPr>
              <a:t>Help </a:t>
            </a:r>
            <a:r>
              <a:rPr lang="en-US" altLang="zh-CN" dirty="0">
                <a:latin typeface="Calibri" panose="020F0502020204030204" pitchFamily="34" charset="0"/>
                <a:ea typeface="仿宋" panose="02010609060101010101" pitchFamily="49" charset="-122"/>
                <a:cs typeface="Calibri" panose="020F0502020204030204" pitchFamily="34" charset="0"/>
              </a:rPr>
              <a:t>the GAC improve the organization, scope, clarity and specificity of the committee’s processes and </a:t>
            </a:r>
            <a:r>
              <a:rPr lang="en-US" altLang="zh-CN" dirty="0" smtClean="0">
                <a:latin typeface="Calibri" panose="020F0502020204030204" pitchFamily="34" charset="0"/>
                <a:ea typeface="仿宋" panose="02010609060101010101" pitchFamily="49" charset="-122"/>
                <a:cs typeface="Calibri" panose="020F0502020204030204" pitchFamily="34" charset="0"/>
              </a:rPr>
              <a:t>procedures;</a:t>
            </a:r>
            <a:endParaRPr lang="en-US" altLang="zh-CN" dirty="0">
              <a:latin typeface="Calibri" panose="020F0502020204030204" pitchFamily="34" charset="0"/>
              <a:ea typeface="仿宋" panose="02010609060101010101" pitchFamily="49" charset="-122"/>
              <a:cs typeface="Calibri" panose="020F0502020204030204" pitchFamily="34" charset="0"/>
            </a:endParaRPr>
          </a:p>
          <a:p>
            <a:pPr algn="just"/>
            <a:r>
              <a:rPr lang="en-US" altLang="zh-CN" dirty="0" smtClean="0">
                <a:latin typeface="Calibri" panose="020F0502020204030204" pitchFamily="34" charset="0"/>
                <a:ea typeface="仿宋" panose="02010609060101010101" pitchFamily="49" charset="-122"/>
                <a:cs typeface="Calibri" panose="020F0502020204030204" pitchFamily="34" charset="0"/>
              </a:rPr>
              <a:t>Enable </a:t>
            </a:r>
            <a:r>
              <a:rPr lang="en-US" altLang="zh-CN" dirty="0">
                <a:latin typeface="Calibri" panose="020F0502020204030204" pitchFamily="34" charset="0"/>
                <a:ea typeface="仿宋" panose="02010609060101010101" pitchFamily="49" charset="-122"/>
                <a:cs typeface="Calibri" panose="020F0502020204030204" pitchFamily="34" charset="0"/>
              </a:rPr>
              <a:t>the </a:t>
            </a:r>
            <a:r>
              <a:rPr lang="en-US" altLang="zh-CN" dirty="0" smtClean="0">
                <a:latin typeface="Calibri" panose="020F0502020204030204" pitchFamily="34" charset="0"/>
                <a:ea typeface="仿宋" panose="02010609060101010101" pitchFamily="49" charset="-122"/>
                <a:cs typeface="Calibri" panose="020F0502020204030204" pitchFamily="34" charset="0"/>
              </a:rPr>
              <a:t>GAC </a:t>
            </a:r>
            <a:r>
              <a:rPr lang="en-US" altLang="zh-CN" dirty="0">
                <a:latin typeface="Calibri" panose="020F0502020204030204" pitchFamily="34" charset="0"/>
                <a:ea typeface="仿宋" panose="02010609060101010101" pitchFamily="49" charset="-122"/>
                <a:cs typeface="Calibri" panose="020F0502020204030204" pitchFamily="34" charset="0"/>
              </a:rPr>
              <a:t>to adjust and adapt to operate more effectively and efficiently as an </a:t>
            </a:r>
            <a:r>
              <a:rPr lang="en-US" altLang="zh-CN" dirty="0" smtClean="0">
                <a:latin typeface="Calibri" panose="020F0502020204030204" pitchFamily="34" charset="0"/>
                <a:ea typeface="仿宋" panose="02010609060101010101" pitchFamily="49" charset="-122"/>
                <a:cs typeface="Calibri" panose="020F0502020204030204" pitchFamily="34" charset="0"/>
              </a:rPr>
              <a:t>Advisory Committee and </a:t>
            </a:r>
            <a:r>
              <a:rPr lang="en-US" altLang="zh-CN" dirty="0">
                <a:latin typeface="Calibri" panose="020F0502020204030204" pitchFamily="34" charset="0"/>
                <a:ea typeface="仿宋" panose="02010609060101010101" pitchFamily="49" charset="-122"/>
                <a:cs typeface="Calibri" panose="020F0502020204030204" pitchFamily="34" charset="0"/>
              </a:rPr>
              <a:t>as a member of the ICANN Empowered Community.</a:t>
            </a:r>
            <a:endParaRPr lang="zh-CN" altLang="en-US" dirty="0">
              <a:latin typeface="Calibri" panose="020F0502020204030204" pitchFamily="34" charset="0"/>
              <a:ea typeface="仿宋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43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II. Scope of Work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Modifications to or reorganization of the overall structure of the current GAC </a:t>
            </a:r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OP;</a:t>
            </a:r>
            <a:endParaRPr lang="zh-CN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Modification of existing </a:t>
            </a:r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OP ;</a:t>
            </a:r>
          </a:p>
          <a:p>
            <a:pPr lvl="0" algn="just"/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Addition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of new </a:t>
            </a:r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OP when necessary.</a:t>
            </a:r>
            <a:endParaRPr lang="zh-CN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zh-CN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39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III.  </a:t>
            </a:r>
            <a:r>
              <a:rPr lang="en-US" altLang="zh-CN" b="1" dirty="0" smtClean="0"/>
              <a:t>Working Group Membership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1.  Participants</a:t>
            </a:r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zh-CN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Representatives from any GAC member </a:t>
            </a:r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and GAC observer</a:t>
            </a:r>
            <a:endParaRPr lang="zh-CN" altLang="zh-CN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.  Leadership:</a:t>
            </a:r>
            <a:endParaRPr lang="zh-CN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Coordinated by a team 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of two </a:t>
            </a:r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co-chairs with the initial 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co-chairs </a:t>
            </a:r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designated 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by the GAC </a:t>
            </a:r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Chair</a:t>
            </a:r>
            <a:endParaRPr lang="zh-CN" altLang="zh-CN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Subsequently, the </a:t>
            </a:r>
            <a:r>
              <a:rPr lang="en-US" altLang="zh-CN" sz="2800" smtClean="0">
                <a:latin typeface="Calibri" panose="020F0502020204030204" pitchFamily="34" charset="0"/>
                <a:cs typeface="Calibri" panose="020F0502020204030204" pitchFamily="34" charset="0"/>
              </a:rPr>
              <a:t>GAC leadership 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can adjust the leadership structure of the group to best manage the work.</a:t>
            </a:r>
            <a:endParaRPr lang="zh-CN" altLang="zh-CN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zh-CN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7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IV.  </a:t>
            </a:r>
            <a:r>
              <a:rPr lang="en-US" altLang="zh-CN" b="1" dirty="0" smtClean="0"/>
              <a:t>Working Group Process &amp; Methodology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1.  Order of Work</a:t>
            </a:r>
          </a:p>
          <a:p>
            <a:pPr algn="just"/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Priorities:</a:t>
            </a:r>
          </a:p>
          <a:p>
            <a:pPr lvl="1" algn="just"/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Review the 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existing GAC </a:t>
            </a:r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OP 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framework and </a:t>
            </a:r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develop 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recommendations about the future </a:t>
            </a:r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ones;</a:t>
            </a:r>
          </a:p>
          <a:p>
            <a:pPr lvl="1" algn="just"/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Develop 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recommendations for improving the specificity and clarity of </a:t>
            </a:r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GAC WG OP.</a:t>
            </a:r>
          </a:p>
          <a:p>
            <a:pPr algn="just"/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Second Priority:</a:t>
            </a:r>
          </a:p>
          <a:p>
            <a:pPr lvl="1" algn="just"/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Develop revised OP regarding the committee liaison functions between the GAC and other ICANN </a:t>
            </a:r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SO/AC.</a:t>
            </a:r>
            <a:endParaRPr lang="en-US" altLang="zh-CN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Other working areas directed by the GAC and its leadership team and working areas pursuant to discussion among WG members.</a:t>
            </a:r>
          </a:p>
          <a:p>
            <a:pPr algn="just"/>
            <a:endParaRPr lang="zh-CN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79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IV.  Working Group Process &amp; Methodology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2.  Pace of Work</a:t>
            </a:r>
          </a:p>
          <a:p>
            <a:pPr algn="just"/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Conduct deliberations </a:t>
            </a:r>
            <a:r>
              <a:rPr lang="en-US" altLang="zh-CN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intersessionally</a:t>
            </a:r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, between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GAC f2f Meetings;</a:t>
            </a:r>
            <a:endParaRPr lang="en-US" altLang="zh-CN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Report progress to the GAC at every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GAC f2f Meetings</a:t>
            </a:r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algn="just"/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Conduct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its work by email and via conference </a:t>
            </a:r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call;</a:t>
            </a:r>
          </a:p>
          <a:p>
            <a:pPr algn="just"/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Meet as often as practicable via conference call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and during GAC f2f meeting.</a:t>
            </a:r>
            <a:endParaRPr lang="zh-CN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8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IV.  Working Group Process &amp; Methodology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3.  Decision </a:t>
            </a:r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making</a:t>
            </a:r>
          </a:p>
          <a:p>
            <a:pPr algn="just"/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Substantive determinations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recommendations:</a:t>
            </a:r>
          </a:p>
          <a:p>
            <a:pPr lvl="1" algn="just"/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Made 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by consensus of the </a:t>
            </a:r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WG members;</a:t>
            </a:r>
          </a:p>
          <a:p>
            <a:pPr lvl="1" algn="just"/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When 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objected by a minority of the </a:t>
            </a:r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WG, 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those various </a:t>
            </a:r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views should be reported to 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the GAC leaders and </a:t>
            </a:r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members.</a:t>
            </a:r>
          </a:p>
          <a:p>
            <a:pPr algn="just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Non-substantive </a:t>
            </a:r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WG matters(operational decisions):</a:t>
            </a:r>
          </a:p>
          <a:p>
            <a:pPr lvl="1" algn="just"/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Determined by the WG 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leadership in consultation with WG members;</a:t>
            </a:r>
            <a:endParaRPr lang="en-US" altLang="zh-CN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WG member can express any concerns to the GAC leadership/Co-chairs when there are any operational disputes.</a:t>
            </a:r>
            <a:endParaRPr lang="zh-CN" altLang="zh-CN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9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V.  </a:t>
            </a:r>
            <a:r>
              <a:rPr lang="en-US" altLang="zh-CN" b="1" dirty="0" smtClean="0"/>
              <a:t>Working Group Timeline</a:t>
            </a:r>
            <a:endParaRPr lang="zh-CN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considerable period of </a:t>
            </a:r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time, 2-years period is expected; </a:t>
            </a:r>
          </a:p>
          <a:p>
            <a:pPr algn="just"/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Consult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with the GAC leadership and </a:t>
            </a:r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members twice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year;</a:t>
            </a:r>
          </a:p>
          <a:p>
            <a:pPr algn="just"/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After first 2-years mandate, Review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progress and assess whether additional efforts are needed to support the project</a:t>
            </a:r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zh-CN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zh-CN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4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VI.  </a:t>
            </a:r>
            <a:r>
              <a:rPr lang="en-US" altLang="zh-CN" b="1" dirty="0" smtClean="0"/>
              <a:t>Support for The Working Group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805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1.  Staff Support:  </a:t>
            </a:r>
            <a:endParaRPr lang="zh-CN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Two members of the GAC Support </a:t>
            </a:r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staff;</a:t>
            </a:r>
            <a:endParaRPr lang="en-US" altLang="zh-CN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ssure 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operational support of </a:t>
            </a:r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WG calls; </a:t>
            </a:r>
          </a:p>
          <a:p>
            <a:pPr lvl="1" algn="just"/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Assist document 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development and </a:t>
            </a:r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publication.</a:t>
            </a:r>
          </a:p>
          <a:p>
            <a:pPr marL="0" indent="0" algn="just">
              <a:buNone/>
            </a:pP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2.  Web Page Support:  </a:t>
            </a:r>
            <a:endParaRPr lang="zh-CN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Create an 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activity </a:t>
            </a:r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page of WG 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on the GAC </a:t>
            </a:r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website;</a:t>
            </a:r>
          </a:p>
          <a:p>
            <a:pPr lvl="1" algn="just"/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ist WG members and records of the WG meetings.</a:t>
            </a:r>
          </a:p>
          <a:p>
            <a:pPr marL="0" indent="0" algn="just">
              <a:buNone/>
            </a:pP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 Email List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WG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members to collaborate and exchange </a:t>
            </a:r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views.</a:t>
            </a:r>
          </a:p>
          <a:p>
            <a:pPr marL="0" indent="0" algn="just">
              <a:buNone/>
            </a:pPr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4. Use other tools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like Adobe </a:t>
            </a:r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Connect and Google docs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WG meetings.  </a:t>
            </a:r>
            <a:endParaRPr lang="zh-CN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zh-CN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zh-CN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zh-CN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75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1619</TotalTime>
  <Words>539</Words>
  <Application>Microsoft Office PowerPoint</Application>
  <PresentationFormat>自定义</PresentationFormat>
  <Paragraphs>60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主题​​</vt:lpstr>
      <vt:lpstr>Initial Thoughts on GAC Operating Principles Evolution </vt:lpstr>
      <vt:lpstr>I. Purpose of the Working Group</vt:lpstr>
      <vt:lpstr>II. Scope of Work</vt:lpstr>
      <vt:lpstr>III.  Working Group Membership</vt:lpstr>
      <vt:lpstr>IV.  Working Group Process &amp; Methodology</vt:lpstr>
      <vt:lpstr>IV.  Working Group Process &amp; Methodology</vt:lpstr>
      <vt:lpstr>IV.  Working Group Process &amp; Methodology</vt:lpstr>
      <vt:lpstr>V.  Working Group Timeline</vt:lpstr>
      <vt:lpstr>VI.  Support for The Working Group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l</cp:lastModifiedBy>
  <cp:revision>85</cp:revision>
  <dcterms:created xsi:type="dcterms:W3CDTF">2018-10-11T06:34:53Z</dcterms:created>
  <dcterms:modified xsi:type="dcterms:W3CDTF">2018-10-23T21:04:02Z</dcterms:modified>
</cp:coreProperties>
</file>